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8"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media1.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2404859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CBDC19-0C45-4385-84E1-FF77A822C4A7}" type="datetimeFigureOut">
              <a:rPr lang="en-AU" smtClean="0"/>
              <a:t>10/06/2020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5072832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17297340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568853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3253812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4"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39890805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4"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15836547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2126773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587851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4014368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858222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6CBDC19-0C45-4385-84E1-FF77A822C4A7}" type="datetimeFigureOut">
              <a:rPr lang="en-AU" smtClean="0"/>
              <a:t>10/06/2020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3566705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6CBDC19-0C45-4385-84E1-FF77A822C4A7}" type="datetimeFigureOut">
              <a:rPr lang="en-AU" smtClean="0"/>
              <a:t>10/06/2020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1744929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3"/>
          <p:cNvSpPr>
            <a:spLocks noGrp="1"/>
          </p:cNvSpPr>
          <p:nvPr>
            <p:ph type="ftr" sz="quarter" idx="11"/>
          </p:nvPr>
        </p:nvSpPr>
        <p:spPr/>
        <p:txBody>
          <a:bodyPr/>
          <a:lstStyle/>
          <a:p>
            <a:endParaRPr lang="en-AU"/>
          </a:p>
        </p:txBody>
      </p:sp>
      <p:sp>
        <p:nvSpPr>
          <p:cNvPr id="6" name="Slide Number Placeholder 4"/>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1446028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2"/>
          <p:cNvSpPr>
            <a:spLocks noGrp="1"/>
          </p:cNvSpPr>
          <p:nvPr>
            <p:ph type="ftr" sz="quarter" idx="11"/>
          </p:nvPr>
        </p:nvSpPr>
        <p:spPr/>
        <p:txBody>
          <a:bodyPr/>
          <a:lstStyle/>
          <a:p>
            <a:endParaRPr lang="en-AU"/>
          </a:p>
        </p:txBody>
      </p:sp>
      <p:sp>
        <p:nvSpPr>
          <p:cNvPr id="6" name="Slide Number Placeholder 3"/>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733425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66CBDC19-0C45-4385-84E1-FF77A822C4A7}" type="datetimeFigureOut">
              <a:rPr lang="en-AU" smtClean="0"/>
              <a:t>10/06/2020</a:t>
            </a:fld>
            <a:endParaRPr lang="en-AU"/>
          </a:p>
        </p:txBody>
      </p:sp>
      <p:sp>
        <p:nvSpPr>
          <p:cNvPr id="5" name="Footer Placeholder 5"/>
          <p:cNvSpPr>
            <a:spLocks noGrp="1"/>
          </p:cNvSpPr>
          <p:nvPr>
            <p:ph type="ftr" sz="quarter" idx="11"/>
          </p:nvPr>
        </p:nvSpPr>
        <p:spPr/>
        <p:txBody>
          <a:bodyPr/>
          <a:lstStyle/>
          <a:p>
            <a:endParaRPr lang="en-AU"/>
          </a:p>
        </p:txBody>
      </p:sp>
      <p:sp>
        <p:nvSpPr>
          <p:cNvPr id="6" name="Slide Number Placeholder 6"/>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498765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6CBDC19-0C45-4385-84E1-FF77A822C4A7}" type="datetimeFigureOut">
              <a:rPr lang="en-AU" smtClean="0"/>
              <a:t>10/06/2020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6AF123CA-0E65-4FA5-8218-736568736E22}" type="slidenum">
              <a:rPr lang="en-AU" smtClean="0"/>
              <a:t>‹#›</a:t>
            </a:fld>
            <a:endParaRPr lang="en-AU"/>
          </a:p>
        </p:txBody>
      </p:sp>
    </p:spTree>
    <p:extLst>
      <p:ext uri="{BB962C8B-B14F-4D97-AF65-F5344CB8AC3E}">
        <p14:creationId xmlns:p14="http://schemas.microsoft.com/office/powerpoint/2010/main" val="22798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66CBDC19-0C45-4385-84E1-FF77A822C4A7}" type="datetimeFigureOut">
              <a:rPr lang="en-AU" smtClean="0"/>
              <a:t>10/06/2020</a:t>
            </a:fld>
            <a:endParaRPr lang="en-AU"/>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AU"/>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6AF123CA-0E65-4FA5-8218-736568736E22}" type="slidenum">
              <a:rPr lang="en-AU" smtClean="0"/>
              <a:t>‹#›</a:t>
            </a:fld>
            <a:endParaRPr lang="en-AU"/>
          </a:p>
        </p:txBody>
      </p:sp>
    </p:spTree>
    <p:extLst>
      <p:ext uri="{BB962C8B-B14F-4D97-AF65-F5344CB8AC3E}">
        <p14:creationId xmlns:p14="http://schemas.microsoft.com/office/powerpoint/2010/main" val="406898242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590CAB-19B3-4A1B-9285-ED5BE1C8DA0E}"/>
              </a:ext>
            </a:extLst>
          </p:cNvPr>
          <p:cNvSpPr>
            <a:spLocks noGrp="1"/>
          </p:cNvSpPr>
          <p:nvPr>
            <p:ph type="ctrTitle"/>
          </p:nvPr>
        </p:nvSpPr>
        <p:spPr/>
        <p:txBody>
          <a:bodyPr/>
          <a:lstStyle/>
          <a:p>
            <a:r>
              <a:rPr lang="en-US" sz="6500" dirty="0"/>
              <a:t>Practical Data Science with Python COSC 2670</a:t>
            </a:r>
            <a:br>
              <a:rPr lang="en-US" sz="6500" dirty="0"/>
            </a:br>
            <a:r>
              <a:rPr lang="en-US" sz="6500" dirty="0"/>
              <a:t>Assignment 2</a:t>
            </a:r>
            <a:endParaRPr lang="en-AU" sz="6500" dirty="0"/>
          </a:p>
        </p:txBody>
      </p:sp>
      <p:sp>
        <p:nvSpPr>
          <p:cNvPr id="3" name="Subtitle 2">
            <a:extLst>
              <a:ext uri="{FF2B5EF4-FFF2-40B4-BE49-F238E27FC236}">
                <a16:creationId xmlns:a16="http://schemas.microsoft.com/office/drawing/2014/main" id="{8C11A1FD-261A-4777-8B4C-CEF988371148}"/>
              </a:ext>
            </a:extLst>
          </p:cNvPr>
          <p:cNvSpPr>
            <a:spLocks noGrp="1"/>
          </p:cNvSpPr>
          <p:nvPr>
            <p:ph type="subTitle" idx="1"/>
          </p:nvPr>
        </p:nvSpPr>
        <p:spPr/>
        <p:txBody>
          <a:bodyPr>
            <a:normAutofit lnSpcReduction="10000"/>
          </a:bodyPr>
          <a:lstStyle/>
          <a:p>
            <a:pPr algn="r">
              <a:lnSpc>
                <a:spcPct val="80000"/>
              </a:lnSpc>
            </a:pPr>
            <a:endParaRPr lang="en-AU" sz="1600" dirty="0"/>
          </a:p>
          <a:p>
            <a:pPr algn="r">
              <a:lnSpc>
                <a:spcPct val="80000"/>
              </a:lnSpc>
            </a:pPr>
            <a:r>
              <a:rPr lang="en-AU" sz="1600" dirty="0"/>
              <a:t>By: Nikhil Sharma</a:t>
            </a:r>
          </a:p>
          <a:p>
            <a:pPr algn="r">
              <a:lnSpc>
                <a:spcPct val="80000"/>
              </a:lnSpc>
            </a:pPr>
            <a:r>
              <a:rPr lang="en-AU" sz="1600" dirty="0"/>
              <a:t>S3833151</a:t>
            </a:r>
          </a:p>
          <a:p>
            <a:endParaRPr lang="en-AU" dirty="0"/>
          </a:p>
        </p:txBody>
      </p:sp>
      <p:pic>
        <p:nvPicPr>
          <p:cNvPr id="5" name="Recorded Sound">
            <a:hlinkClick r:id="" action="ppaction://media"/>
            <a:extLst>
              <a:ext uri="{FF2B5EF4-FFF2-40B4-BE49-F238E27FC236}">
                <a16:creationId xmlns:a16="http://schemas.microsoft.com/office/drawing/2014/main" id="{CAEAF9FF-20B4-45ED-94A2-B879A43A71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429003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7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Results</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lstStyle/>
          <a:p>
            <a:pPr algn="just"/>
            <a:r>
              <a:rPr lang="en-AU" dirty="0"/>
              <a:t>The result of our investigation is that we are able to create a K-Nearest Neighbour classifier, which uses 40 out of the 77 set of proteins provided to us and predicts a new class of mice with 99.63% accuracy.</a:t>
            </a:r>
          </a:p>
          <a:p>
            <a:pPr algn="just"/>
            <a:r>
              <a:rPr lang="en-AU" dirty="0"/>
              <a:t>The decision tree classifier also did well, it used 22 out of the 77 set of proteins provided to us and predicts a new class of </a:t>
            </a:r>
            <a:r>
              <a:rPr lang="en-AU" dirty="0" err="1"/>
              <a:t>micewith</a:t>
            </a:r>
            <a:r>
              <a:rPr lang="en-AU" dirty="0"/>
              <a:t> 82.69% accuracy.</a:t>
            </a:r>
          </a:p>
        </p:txBody>
      </p:sp>
      <p:pic>
        <p:nvPicPr>
          <p:cNvPr id="4" name="Recorded Sound">
            <a:hlinkClick r:id="" action="ppaction://media"/>
            <a:extLst>
              <a:ext uri="{FF2B5EF4-FFF2-40B4-BE49-F238E27FC236}">
                <a16:creationId xmlns:a16="http://schemas.microsoft.com/office/drawing/2014/main" id="{9BD4DF94-C1BD-4B73-86AE-FC0B57DD527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248187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01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Conclusion</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normAutofit/>
          </a:bodyPr>
          <a:lstStyle/>
          <a:p>
            <a:pPr algn="just"/>
            <a:r>
              <a:rPr lang="en-AU" dirty="0"/>
              <a:t>Down syndrome is a condition which occurs to due to an extra copy or a part of copy of the chromosome 21. It is associated with the intellectual ability of a person.</a:t>
            </a:r>
          </a:p>
          <a:p>
            <a:pPr algn="just"/>
            <a:r>
              <a:rPr lang="en-AU" dirty="0"/>
              <a:t>In this report, we have applied two of the best classification models to the 77 set of proteins provided to us in order to select the best proteins that influence the learning and memory in the mice. From our models, we have come to the conclusion that we can distinguish between the classes of mice based on the 40 proteins out of the 77 that were provided.</a:t>
            </a:r>
          </a:p>
          <a:p>
            <a:pPr algn="just"/>
            <a:r>
              <a:rPr lang="en-AU" dirty="0"/>
              <a:t>We trained two models one was K-Nearest Neighbour model and the other was Decision tree model. We concluded that the K-Nearest Neighbour model was the best model for us. The model gave 99.63% accuracy as compared to the Decision tree model which gave us 82.69% accuracy.</a:t>
            </a:r>
          </a:p>
          <a:p>
            <a:pPr algn="just"/>
            <a:endParaRPr lang="en-AU" dirty="0"/>
          </a:p>
        </p:txBody>
      </p:sp>
      <p:pic>
        <p:nvPicPr>
          <p:cNvPr id="4" name="Recorded Sound">
            <a:hlinkClick r:id="" action="ppaction://media"/>
            <a:extLst>
              <a:ext uri="{FF2B5EF4-FFF2-40B4-BE49-F238E27FC236}">
                <a16:creationId xmlns:a16="http://schemas.microsoft.com/office/drawing/2014/main" id="{6BA03F92-E6FD-4B35-BBB1-04195640C03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69333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1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Recommendation</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normAutofit/>
          </a:bodyPr>
          <a:lstStyle/>
          <a:p>
            <a:pPr algn="just"/>
            <a:r>
              <a:rPr lang="en-AU" dirty="0"/>
              <a:t>This model can be further improved by taking other parameters into account as well. </a:t>
            </a:r>
          </a:p>
          <a:p>
            <a:pPr algn="just"/>
            <a:r>
              <a:rPr lang="en-AU" dirty="0"/>
              <a:t>In this report only a few parameters have been tuned, if all the parameters were tuned a better accuracy can be obtained. </a:t>
            </a:r>
          </a:p>
          <a:p>
            <a:pPr algn="just"/>
            <a:r>
              <a:rPr lang="en-AU" dirty="0"/>
              <a:t>Another thing that needs to be kept in mind is that the parameter tuning for this report is done by a hit and trial method. There are other better methods of tuning the parameters like </a:t>
            </a:r>
            <a:r>
              <a:rPr lang="en-AU" dirty="0" err="1"/>
              <a:t>GridSearchCV</a:t>
            </a:r>
            <a:r>
              <a:rPr lang="en-AU" dirty="0"/>
              <a:t>, </a:t>
            </a:r>
            <a:r>
              <a:rPr lang="en-AU" dirty="0" err="1"/>
              <a:t>RandomizedSearchCV</a:t>
            </a:r>
            <a:r>
              <a:rPr lang="en-AU" dirty="0"/>
              <a:t> and many others which will not take as much time as the hit and trial method took.</a:t>
            </a:r>
          </a:p>
          <a:p>
            <a:pPr algn="just"/>
            <a:r>
              <a:rPr lang="en-AU" dirty="0"/>
              <a:t>Unfortunately, these techniques are out of scope of this report. A better model might be obtained if the best values for all the parameters can be fetched from the previously mentioned techniques and all the parameters are taken into account.</a:t>
            </a:r>
          </a:p>
          <a:p>
            <a:pPr algn="just"/>
            <a:endParaRPr lang="en-AU" dirty="0"/>
          </a:p>
        </p:txBody>
      </p:sp>
      <p:pic>
        <p:nvPicPr>
          <p:cNvPr id="5" name="Recorded Sound">
            <a:hlinkClick r:id="" action="ppaction://media"/>
            <a:extLst>
              <a:ext uri="{FF2B5EF4-FFF2-40B4-BE49-F238E27FC236}">
                <a16:creationId xmlns:a16="http://schemas.microsoft.com/office/drawing/2014/main" id="{A9A48852-F5BD-4C00-8611-67B3B38D9E5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758364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9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6679F5F-08B9-4802-88FE-A1394471CD40}"/>
              </a:ext>
            </a:extLst>
          </p:cNvPr>
          <p:cNvSpPr>
            <a:spLocks noGrp="1"/>
          </p:cNvSpPr>
          <p:nvPr>
            <p:ph type="ctrTitle"/>
          </p:nvPr>
        </p:nvSpPr>
        <p:spPr/>
        <p:txBody>
          <a:bodyPr/>
          <a:lstStyle/>
          <a:p>
            <a:pPr algn="ctr"/>
            <a:r>
              <a:rPr lang="en-AU" dirty="0"/>
              <a:t>Thank You</a:t>
            </a:r>
            <a:br>
              <a:rPr lang="en-AU" dirty="0"/>
            </a:br>
            <a:endParaRPr lang="en-AU" dirty="0"/>
          </a:p>
        </p:txBody>
      </p:sp>
      <p:pic>
        <p:nvPicPr>
          <p:cNvPr id="6" name="Recorded Sound">
            <a:hlinkClick r:id="" action="ppaction://media"/>
            <a:extLst>
              <a:ext uri="{FF2B5EF4-FFF2-40B4-BE49-F238E27FC236}">
                <a16:creationId xmlns:a16="http://schemas.microsoft.com/office/drawing/2014/main" id="{2EECDF40-5818-411F-B265-11E29625576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996607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9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56237-44C8-4641-92DF-A7151D5FFCCC}"/>
              </a:ext>
            </a:extLst>
          </p:cNvPr>
          <p:cNvSpPr>
            <a:spLocks noGrp="1"/>
          </p:cNvSpPr>
          <p:nvPr>
            <p:ph type="title"/>
          </p:nvPr>
        </p:nvSpPr>
        <p:spPr/>
        <p:txBody>
          <a:bodyPr/>
          <a:lstStyle/>
          <a:p>
            <a:r>
              <a:rPr lang="en-AU" dirty="0"/>
              <a:t>Goal of the Project</a:t>
            </a:r>
          </a:p>
        </p:txBody>
      </p:sp>
      <p:sp>
        <p:nvSpPr>
          <p:cNvPr id="3" name="Content Placeholder 2">
            <a:extLst>
              <a:ext uri="{FF2B5EF4-FFF2-40B4-BE49-F238E27FC236}">
                <a16:creationId xmlns:a16="http://schemas.microsoft.com/office/drawing/2014/main" id="{AFF8CCCC-1CFD-4192-A58D-E9D2717032C3}"/>
              </a:ext>
            </a:extLst>
          </p:cNvPr>
          <p:cNvSpPr>
            <a:spLocks noGrp="1"/>
          </p:cNvSpPr>
          <p:nvPr>
            <p:ph idx="1"/>
          </p:nvPr>
        </p:nvSpPr>
        <p:spPr>
          <a:xfrm>
            <a:off x="645130" y="2052918"/>
            <a:ext cx="10487061" cy="4195481"/>
          </a:xfrm>
        </p:spPr>
        <p:txBody>
          <a:bodyPr/>
          <a:lstStyle/>
          <a:p>
            <a:pPr algn="just"/>
            <a:r>
              <a:rPr lang="en-AU" dirty="0"/>
              <a:t>Down Syndrome is a genic disorder which is caused because of the presence of an extra or a partial copy of the chromosome 21.</a:t>
            </a:r>
          </a:p>
          <a:p>
            <a:pPr algn="just"/>
            <a:r>
              <a:rPr lang="en-AU" dirty="0"/>
              <a:t>Down syndrome can not be cured but the only thing we can do to a person suffering from down syndrome is to give them some sort of treatment in order to improve their skills.</a:t>
            </a:r>
          </a:p>
          <a:p>
            <a:pPr algn="just"/>
            <a:r>
              <a:rPr lang="en-AU" dirty="0"/>
              <a:t>To know more about this we analysed 72 mice 38 of which were control mice and the rest 34 were </a:t>
            </a:r>
            <a:r>
              <a:rPr lang="en-AU" dirty="0" err="1"/>
              <a:t>trisomic</a:t>
            </a:r>
            <a:r>
              <a:rPr lang="en-AU" dirty="0"/>
              <a:t>.</a:t>
            </a:r>
          </a:p>
          <a:p>
            <a:pPr algn="just"/>
            <a:r>
              <a:rPr lang="en-AU" dirty="0"/>
              <a:t>The goal of the project is to identify the best subset of protein which can help to distinguish between the classes of mice.</a:t>
            </a:r>
          </a:p>
        </p:txBody>
      </p:sp>
      <p:pic>
        <p:nvPicPr>
          <p:cNvPr id="5" name="Recorded Sound">
            <a:hlinkClick r:id="" action="ppaction://media"/>
            <a:extLst>
              <a:ext uri="{FF2B5EF4-FFF2-40B4-BE49-F238E27FC236}">
                <a16:creationId xmlns:a16="http://schemas.microsoft.com/office/drawing/2014/main" id="{92F39330-4D66-4A0F-B552-CEBF4BFC3F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40292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31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1C9C0-B905-4984-9D2D-D4FD1ECA6E56}"/>
              </a:ext>
            </a:extLst>
          </p:cNvPr>
          <p:cNvSpPr>
            <a:spLocks noGrp="1"/>
          </p:cNvSpPr>
          <p:nvPr>
            <p:ph type="title"/>
          </p:nvPr>
        </p:nvSpPr>
        <p:spPr/>
        <p:txBody>
          <a:bodyPr/>
          <a:lstStyle/>
          <a:p>
            <a:r>
              <a:rPr lang="en-AU" dirty="0"/>
              <a:t>Dataset</a:t>
            </a:r>
          </a:p>
        </p:txBody>
      </p:sp>
      <p:sp>
        <p:nvSpPr>
          <p:cNvPr id="3" name="Content Placeholder 2">
            <a:extLst>
              <a:ext uri="{FF2B5EF4-FFF2-40B4-BE49-F238E27FC236}">
                <a16:creationId xmlns:a16="http://schemas.microsoft.com/office/drawing/2014/main" id="{2F361043-3272-4AA9-A452-C4D324FF110E}"/>
              </a:ext>
            </a:extLst>
          </p:cNvPr>
          <p:cNvSpPr>
            <a:spLocks noGrp="1"/>
          </p:cNvSpPr>
          <p:nvPr>
            <p:ph idx="1"/>
          </p:nvPr>
        </p:nvSpPr>
        <p:spPr>
          <a:xfrm>
            <a:off x="645953" y="2027751"/>
            <a:ext cx="10503015" cy="4195481"/>
          </a:xfrm>
        </p:spPr>
        <p:txBody>
          <a:bodyPr/>
          <a:lstStyle/>
          <a:p>
            <a:pPr algn="just"/>
            <a:r>
              <a:rPr lang="en-AU" dirty="0"/>
              <a:t>The dataset that I choose is the Mice Protein Expression Data Set.</a:t>
            </a:r>
          </a:p>
          <a:p>
            <a:pPr algn="just"/>
            <a:r>
              <a:rPr lang="en-AU" dirty="0"/>
              <a:t>The data set contains the expression levels of 77 proteins that produced detectable signals in the nuclear fraction of the cortex.</a:t>
            </a:r>
          </a:p>
          <a:p>
            <a:pPr algn="just"/>
            <a:r>
              <a:rPr lang="en-AU" dirty="0"/>
              <a:t>There are 38 control mice and 34 </a:t>
            </a:r>
            <a:r>
              <a:rPr lang="en-AU" dirty="0" err="1"/>
              <a:t>trisomic</a:t>
            </a:r>
            <a:r>
              <a:rPr lang="en-AU" dirty="0"/>
              <a:t> mice, for a total of 72 mice.</a:t>
            </a:r>
          </a:p>
          <a:p>
            <a:pPr algn="just"/>
            <a:r>
              <a:rPr lang="en-AU" dirty="0"/>
              <a:t>For every mouse 15 measurements were registered of each protein.</a:t>
            </a:r>
          </a:p>
          <a:p>
            <a:pPr algn="just"/>
            <a:r>
              <a:rPr lang="en-AU" dirty="0"/>
              <a:t>For control mice, there are 38 X 15 or 570 measurements, and for the </a:t>
            </a:r>
            <a:r>
              <a:rPr lang="en-AU" dirty="0" err="1"/>
              <a:t>trisomic</a:t>
            </a:r>
            <a:r>
              <a:rPr lang="en-AU" dirty="0"/>
              <a:t> mice there are 34 X 15 or 510 measurements.</a:t>
            </a:r>
          </a:p>
          <a:p>
            <a:pPr algn="just"/>
            <a:r>
              <a:rPr lang="en-AU" dirty="0"/>
              <a:t>The dataset contains a total 1080 measurements per protein.</a:t>
            </a:r>
          </a:p>
        </p:txBody>
      </p:sp>
      <p:pic>
        <p:nvPicPr>
          <p:cNvPr id="5" name="Recorded Sound">
            <a:hlinkClick r:id="" action="ppaction://media"/>
            <a:extLst>
              <a:ext uri="{FF2B5EF4-FFF2-40B4-BE49-F238E27FC236}">
                <a16:creationId xmlns:a16="http://schemas.microsoft.com/office/drawing/2014/main" id="{C85D6E7A-404C-4AF6-8EBA-65BA9EEF3E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4112491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Dataset (Cont.)</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lstStyle/>
          <a:p>
            <a:pPr algn="just"/>
            <a:r>
              <a:rPr lang="en-AU" dirty="0"/>
              <a:t>The eight classes of mice are described on the basis of genotype, behaviour and treatment.</a:t>
            </a:r>
          </a:p>
          <a:p>
            <a:pPr algn="just"/>
            <a:r>
              <a:rPr lang="en-AU" dirty="0"/>
              <a:t>According to genotype mice can be control or </a:t>
            </a:r>
            <a:r>
              <a:rPr lang="en-AU" dirty="0" err="1"/>
              <a:t>trisomic</a:t>
            </a:r>
            <a:r>
              <a:rPr lang="en-AU" dirty="0"/>
              <a:t>, according to the behaviour, mice may have been stimulated to learn (</a:t>
            </a:r>
            <a:r>
              <a:rPr lang="en-US" dirty="0"/>
              <a:t>context-shock) and others have not (shock-context), </a:t>
            </a:r>
            <a:r>
              <a:rPr lang="en-AU" dirty="0"/>
              <a:t>according to the treatment mice my be give a treatment drug </a:t>
            </a:r>
            <a:r>
              <a:rPr lang="en-AU" dirty="0" err="1"/>
              <a:t>mematine</a:t>
            </a:r>
            <a:r>
              <a:rPr lang="en-AU" dirty="0"/>
              <a:t> while others are given saline</a:t>
            </a:r>
          </a:p>
        </p:txBody>
      </p:sp>
      <p:pic>
        <p:nvPicPr>
          <p:cNvPr id="4" name="Recorded Sound">
            <a:hlinkClick r:id="" action="ppaction://media"/>
            <a:extLst>
              <a:ext uri="{FF2B5EF4-FFF2-40B4-BE49-F238E27FC236}">
                <a16:creationId xmlns:a16="http://schemas.microsoft.com/office/drawing/2014/main" id="{7FB8464D-9606-4735-A837-A2FEF78F3F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9250105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3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1C9C0-B905-4984-9D2D-D4FD1ECA6E56}"/>
              </a:ext>
            </a:extLst>
          </p:cNvPr>
          <p:cNvSpPr>
            <a:spLocks noGrp="1"/>
          </p:cNvSpPr>
          <p:nvPr>
            <p:ph type="title"/>
          </p:nvPr>
        </p:nvSpPr>
        <p:spPr/>
        <p:txBody>
          <a:bodyPr/>
          <a:lstStyle/>
          <a:p>
            <a:r>
              <a:rPr lang="en-AU" dirty="0"/>
              <a:t>Data Preparation</a:t>
            </a:r>
          </a:p>
        </p:txBody>
      </p:sp>
      <p:sp>
        <p:nvSpPr>
          <p:cNvPr id="3" name="Content Placeholder 2">
            <a:extLst>
              <a:ext uri="{FF2B5EF4-FFF2-40B4-BE49-F238E27FC236}">
                <a16:creationId xmlns:a16="http://schemas.microsoft.com/office/drawing/2014/main" id="{2F361043-3272-4AA9-A452-C4D324FF110E}"/>
              </a:ext>
            </a:extLst>
          </p:cNvPr>
          <p:cNvSpPr>
            <a:spLocks noGrp="1"/>
          </p:cNvSpPr>
          <p:nvPr>
            <p:ph idx="1"/>
          </p:nvPr>
        </p:nvSpPr>
        <p:spPr>
          <a:xfrm>
            <a:off x="645953" y="2027751"/>
            <a:ext cx="10503015" cy="4195481"/>
          </a:xfrm>
        </p:spPr>
        <p:txBody>
          <a:bodyPr/>
          <a:lstStyle/>
          <a:p>
            <a:pPr algn="just"/>
            <a:r>
              <a:rPr lang="en-AU" dirty="0"/>
              <a:t>The first step of data preparation is to load the data, it is done by using the </a:t>
            </a:r>
            <a:r>
              <a:rPr lang="en-AU" dirty="0" err="1"/>
              <a:t>read_excel</a:t>
            </a:r>
            <a:r>
              <a:rPr lang="en-AU" dirty="0"/>
              <a:t> function of the pandas library.</a:t>
            </a:r>
          </a:p>
          <a:p>
            <a:pPr algn="just"/>
            <a:r>
              <a:rPr lang="en-AU" dirty="0"/>
              <a:t>Once the data is loaded, we need to make sure that the data is loaded properly. We do by using the shape method.</a:t>
            </a:r>
          </a:p>
          <a:p>
            <a:pPr algn="just"/>
            <a:r>
              <a:rPr lang="en-AU" dirty="0"/>
              <a:t>Then after the data is loaded properly, we remove for any white spaces on the non-numerical columns of the dataset. We use the strip function for this.</a:t>
            </a:r>
          </a:p>
          <a:p>
            <a:pPr algn="just"/>
            <a:r>
              <a:rPr lang="en-AU" dirty="0"/>
              <a:t>After that, we check for typos using the </a:t>
            </a:r>
            <a:r>
              <a:rPr lang="en-AU" dirty="0" err="1"/>
              <a:t>value_counts</a:t>
            </a:r>
            <a:r>
              <a:rPr lang="en-AU" dirty="0"/>
              <a:t> function.</a:t>
            </a:r>
          </a:p>
          <a:p>
            <a:pPr algn="just"/>
            <a:r>
              <a:rPr lang="en-AU" dirty="0"/>
              <a:t>The next step is to look for any impossible values in the data, we do this also by using the </a:t>
            </a:r>
            <a:r>
              <a:rPr lang="en-AU" dirty="0" err="1"/>
              <a:t>value_counts</a:t>
            </a:r>
            <a:r>
              <a:rPr lang="en-AU" dirty="0"/>
              <a:t> function.</a:t>
            </a:r>
          </a:p>
        </p:txBody>
      </p:sp>
      <p:pic>
        <p:nvPicPr>
          <p:cNvPr id="4" name="Recorded Sound">
            <a:hlinkClick r:id="" action="ppaction://media"/>
            <a:extLst>
              <a:ext uri="{FF2B5EF4-FFF2-40B4-BE49-F238E27FC236}">
                <a16:creationId xmlns:a16="http://schemas.microsoft.com/office/drawing/2014/main" id="{C00D6427-ECC9-4A1E-8A54-58D58ED4B17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605549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Data Preparation (Cont.)</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lstStyle/>
          <a:p>
            <a:pPr algn="just"/>
            <a:r>
              <a:rPr lang="en-AU" dirty="0"/>
              <a:t>Once all the previous steps are done, the next step is to take care of missing values.</a:t>
            </a:r>
          </a:p>
          <a:p>
            <a:pPr algn="just"/>
            <a:r>
              <a:rPr lang="en-AU" dirty="0"/>
              <a:t>We replace </a:t>
            </a:r>
            <a:r>
              <a:rPr lang="en-US" dirty="0"/>
              <a:t>the missing values of a protein for a particular class by replacing it with mean value of the same protein for that class.</a:t>
            </a:r>
          </a:p>
          <a:p>
            <a:pPr algn="just"/>
            <a:r>
              <a:rPr lang="en-US" dirty="0"/>
              <a:t>The last step of the data preparation stage is to convert the Genotype, Treatment, Behavior and class columns to categorical columns, we do that by using the Categorical function of the pandas library.</a:t>
            </a:r>
            <a:endParaRPr lang="en-AU" dirty="0"/>
          </a:p>
        </p:txBody>
      </p:sp>
      <p:pic>
        <p:nvPicPr>
          <p:cNvPr id="4" name="Recorded Sound">
            <a:hlinkClick r:id="" action="ppaction://media"/>
            <a:extLst>
              <a:ext uri="{FF2B5EF4-FFF2-40B4-BE49-F238E27FC236}">
                <a16:creationId xmlns:a16="http://schemas.microsoft.com/office/drawing/2014/main" id="{89E560A2-8B65-4B8A-A435-92A3F03AD9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1013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214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1C9C0-B905-4984-9D2D-D4FD1ECA6E56}"/>
              </a:ext>
            </a:extLst>
          </p:cNvPr>
          <p:cNvSpPr>
            <a:spLocks noGrp="1"/>
          </p:cNvSpPr>
          <p:nvPr>
            <p:ph type="title"/>
          </p:nvPr>
        </p:nvSpPr>
        <p:spPr/>
        <p:txBody>
          <a:bodyPr/>
          <a:lstStyle/>
          <a:p>
            <a:r>
              <a:rPr lang="en-AU" dirty="0"/>
              <a:t>Investigation Purpose</a:t>
            </a:r>
          </a:p>
        </p:txBody>
      </p:sp>
      <p:sp>
        <p:nvSpPr>
          <p:cNvPr id="3" name="Content Placeholder 2">
            <a:extLst>
              <a:ext uri="{FF2B5EF4-FFF2-40B4-BE49-F238E27FC236}">
                <a16:creationId xmlns:a16="http://schemas.microsoft.com/office/drawing/2014/main" id="{2F361043-3272-4AA9-A452-C4D324FF110E}"/>
              </a:ext>
            </a:extLst>
          </p:cNvPr>
          <p:cNvSpPr>
            <a:spLocks noGrp="1"/>
          </p:cNvSpPr>
          <p:nvPr>
            <p:ph idx="1"/>
          </p:nvPr>
        </p:nvSpPr>
        <p:spPr>
          <a:xfrm>
            <a:off x="645953" y="2027751"/>
            <a:ext cx="10503015" cy="4195481"/>
          </a:xfrm>
        </p:spPr>
        <p:txBody>
          <a:bodyPr/>
          <a:lstStyle/>
          <a:p>
            <a:pPr algn="just"/>
            <a:r>
              <a:rPr lang="en-AU" dirty="0"/>
              <a:t>The reason that we are doing this investigation is to look for the best subset of proteins, that can be used to distinguish between the classes of mice based on which, we can consider some medication which would help in improving the memory and learning deficiency.</a:t>
            </a:r>
          </a:p>
          <a:p>
            <a:pPr algn="just"/>
            <a:r>
              <a:rPr lang="en-US" dirty="0"/>
              <a:t>The technique used is this project is classification. By building a classification model we can predict what would be the class of the mice depending on the protein levels.</a:t>
            </a:r>
            <a:endParaRPr lang="en-AU" dirty="0"/>
          </a:p>
        </p:txBody>
      </p:sp>
      <p:pic>
        <p:nvPicPr>
          <p:cNvPr id="4" name="Recorded Sound">
            <a:hlinkClick r:id="" action="ppaction://media"/>
            <a:extLst>
              <a:ext uri="{FF2B5EF4-FFF2-40B4-BE49-F238E27FC236}">
                <a16:creationId xmlns:a16="http://schemas.microsoft.com/office/drawing/2014/main" id="{4AE4EFD2-E3A5-40B3-8C53-2D80D9ED8B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78697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1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Modelling Steps</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lstStyle/>
          <a:p>
            <a:pPr algn="just"/>
            <a:r>
              <a:rPr lang="en-AU" dirty="0"/>
              <a:t>The modelling steps are straightforward. First we choose the two models that we will be using (K-Nearest Neighbours and Decision Tree).</a:t>
            </a:r>
          </a:p>
          <a:p>
            <a:pPr algn="just"/>
            <a:r>
              <a:rPr lang="en-AU" dirty="0"/>
              <a:t>Then we divide the whole dataset into the independent variables (the set of 77 proteins) and dependent variable (class of the mice).</a:t>
            </a:r>
          </a:p>
          <a:p>
            <a:pPr algn="just"/>
            <a:r>
              <a:rPr lang="en-AU" dirty="0"/>
              <a:t>One this is done, we normalize the data so that all proteins play an equal part in the model.</a:t>
            </a:r>
          </a:p>
          <a:p>
            <a:pPr algn="just"/>
            <a:r>
              <a:rPr lang="en-AU" dirty="0"/>
              <a:t>Next we do the parameter tuning by hit and trial method, in order to get the best parameter for our model.</a:t>
            </a:r>
          </a:p>
          <a:p>
            <a:pPr algn="just"/>
            <a:r>
              <a:rPr lang="en-AU" dirty="0"/>
              <a:t>We do the above steps for both the classification models. </a:t>
            </a:r>
          </a:p>
        </p:txBody>
      </p:sp>
      <p:pic>
        <p:nvPicPr>
          <p:cNvPr id="4" name="Recorded Sound">
            <a:hlinkClick r:id="" action="ppaction://media"/>
            <a:extLst>
              <a:ext uri="{FF2B5EF4-FFF2-40B4-BE49-F238E27FC236}">
                <a16:creationId xmlns:a16="http://schemas.microsoft.com/office/drawing/2014/main" id="{090E719D-0BF2-45E5-9A6F-0F503A7C9F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2991845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8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9EDEF-8D20-467A-A271-73020D03F7BF}"/>
              </a:ext>
            </a:extLst>
          </p:cNvPr>
          <p:cNvSpPr>
            <a:spLocks noGrp="1"/>
          </p:cNvSpPr>
          <p:nvPr>
            <p:ph type="title"/>
          </p:nvPr>
        </p:nvSpPr>
        <p:spPr/>
        <p:txBody>
          <a:bodyPr/>
          <a:lstStyle/>
          <a:p>
            <a:r>
              <a:rPr lang="en-AU" dirty="0"/>
              <a:t>Modelling Steps (Cont.)</a:t>
            </a:r>
          </a:p>
        </p:txBody>
      </p:sp>
      <p:sp>
        <p:nvSpPr>
          <p:cNvPr id="3" name="Content Placeholder 2">
            <a:extLst>
              <a:ext uri="{FF2B5EF4-FFF2-40B4-BE49-F238E27FC236}">
                <a16:creationId xmlns:a16="http://schemas.microsoft.com/office/drawing/2014/main" id="{DD4F3A60-D4DC-4A21-9A24-7DC1DEA7DBCC}"/>
              </a:ext>
            </a:extLst>
          </p:cNvPr>
          <p:cNvSpPr>
            <a:spLocks noGrp="1"/>
          </p:cNvSpPr>
          <p:nvPr>
            <p:ph idx="1"/>
          </p:nvPr>
        </p:nvSpPr>
        <p:spPr>
          <a:xfrm>
            <a:off x="645130" y="2052918"/>
            <a:ext cx="10512228" cy="4195481"/>
          </a:xfrm>
        </p:spPr>
        <p:txBody>
          <a:bodyPr/>
          <a:lstStyle/>
          <a:p>
            <a:pPr algn="just"/>
            <a:r>
              <a:rPr lang="en-AU" dirty="0"/>
              <a:t>Once all the parameter are tuned, we use hill climbing algorithm, to do feature selection.</a:t>
            </a:r>
          </a:p>
          <a:p>
            <a:pPr algn="just"/>
            <a:r>
              <a:rPr lang="en-AU" dirty="0"/>
              <a:t>We select only those features which play a role in predicting the independent variable.</a:t>
            </a:r>
          </a:p>
          <a:p>
            <a:pPr algn="just"/>
            <a:r>
              <a:rPr lang="en-AU" dirty="0"/>
              <a:t>Once we know what all features we need to keep in our dataset, we train our model again by using only those features.</a:t>
            </a:r>
          </a:p>
          <a:p>
            <a:pPr algn="just"/>
            <a:r>
              <a:rPr lang="en-AU" dirty="0"/>
              <a:t>By doing this the cost of computation will decrease and the model will be able to predict new values in a shorter period of time.</a:t>
            </a:r>
          </a:p>
        </p:txBody>
      </p:sp>
      <p:pic>
        <p:nvPicPr>
          <p:cNvPr id="4" name="Recorded Sound">
            <a:hlinkClick r:id="" action="ppaction://media"/>
            <a:extLst>
              <a:ext uri="{FF2B5EF4-FFF2-40B4-BE49-F238E27FC236}">
                <a16:creationId xmlns:a16="http://schemas.microsoft.com/office/drawing/2014/main" id="{8524F0CB-545C-45CB-A60E-97A5204C96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283983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8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1064</TotalTime>
  <Words>1161</Words>
  <Application>Microsoft Office PowerPoint</Application>
  <PresentationFormat>Widescreen</PresentationFormat>
  <Paragraphs>56</Paragraphs>
  <Slides>13</Slides>
  <Notes>0</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Practical Data Science with Python COSC 2670 Assignment 2</vt:lpstr>
      <vt:lpstr>Goal of the Project</vt:lpstr>
      <vt:lpstr>Dataset</vt:lpstr>
      <vt:lpstr>Dataset (Cont.)</vt:lpstr>
      <vt:lpstr>Data Preparation</vt:lpstr>
      <vt:lpstr>Data Preparation (Cont.)</vt:lpstr>
      <vt:lpstr>Investigation Purpose</vt:lpstr>
      <vt:lpstr>Modelling Steps</vt:lpstr>
      <vt:lpstr>Modelling Steps (Cont.)</vt:lpstr>
      <vt:lpstr>Results</vt:lpstr>
      <vt:lpstr>Conclusion</vt:lpstr>
      <vt:lpstr>Recommendation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Practical Data Science with Python COSC 2670 Assignment 2</dc:title>
  <dc:creator>Nikhil Sharma</dc:creator>
  <cp:lastModifiedBy>Nikhil Sharma</cp:lastModifiedBy>
  <cp:revision>4</cp:revision>
  <dcterms:created xsi:type="dcterms:W3CDTF">2020-06-09T19:26:03Z</dcterms:created>
  <dcterms:modified xsi:type="dcterms:W3CDTF">2020-06-10T13:10:35Z</dcterms:modified>
</cp:coreProperties>
</file>